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9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OPCTEK BANNERr.png"/>
          <p:cNvPicPr>
            <a:picLocks noChangeAspect="1"/>
          </p:cNvPicPr>
          <p:nvPr userDrawn="1"/>
        </p:nvPicPr>
        <p:blipFill>
          <a:blip r:embed="rId2" cstate="print"/>
          <a:srcRect l="26614" t="46079"/>
          <a:stretch>
            <a:fillRect/>
          </a:stretch>
        </p:blipFill>
        <p:spPr>
          <a:xfrm>
            <a:off x="0" y="2738358"/>
            <a:ext cx="8839200" cy="1605042"/>
          </a:xfrm>
          <a:prstGeom prst="rect">
            <a:avLst/>
          </a:prstGeom>
        </p:spPr>
      </p:pic>
      <p:pic>
        <p:nvPicPr>
          <p:cNvPr id="8" name="Picture 7" descr="TOPCTEK BANNERr.png"/>
          <p:cNvPicPr>
            <a:picLocks noChangeAspect="1"/>
          </p:cNvPicPr>
          <p:nvPr userDrawn="1"/>
        </p:nvPicPr>
        <p:blipFill>
          <a:blip r:embed="rId2" cstate="print"/>
          <a:srcRect l="-1222" r="74651"/>
          <a:stretch>
            <a:fillRect/>
          </a:stretch>
        </p:blipFill>
        <p:spPr>
          <a:xfrm>
            <a:off x="838200" y="0"/>
            <a:ext cx="3200400" cy="2976642"/>
          </a:xfrm>
          <a:prstGeom prst="rect">
            <a:avLst/>
          </a:prstGeom>
        </p:spPr>
      </p:pic>
      <p:pic>
        <p:nvPicPr>
          <p:cNvPr id="9" name="Picture 8" descr="TOPCTEK BANNERr.png"/>
          <p:cNvPicPr>
            <a:picLocks noChangeAspect="1"/>
          </p:cNvPicPr>
          <p:nvPr userDrawn="1"/>
        </p:nvPicPr>
        <p:blipFill>
          <a:blip r:embed="rId2" cstate="print"/>
          <a:srcRect l="60144" b="53921"/>
          <a:stretch>
            <a:fillRect/>
          </a:stretch>
        </p:blipFill>
        <p:spPr>
          <a:xfrm>
            <a:off x="4038600" y="609600"/>
            <a:ext cx="4800600" cy="1371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419600"/>
            <a:ext cx="9144000" cy="1676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172200"/>
            <a:ext cx="43434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OPCTEK BANNER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91000" y="5562600"/>
            <a:ext cx="4953000" cy="122404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C52D3E-2E6A-4D09-ADFB-DADBF8B6D2BB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C52D3E-2E6A-4D09-ADFB-DADBF8B6D2BB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C52D3E-2E6A-4D09-ADFB-DADBF8B6D2BB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C52D3E-2E6A-4D09-ADFB-DADBF8B6D2BB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C52D3E-2E6A-4D09-ADFB-DADBF8B6D2BB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C52D3E-2E6A-4D09-ADFB-DADBF8B6D2BB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C52D3E-2E6A-4D09-ADFB-DADBF8B6D2BB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C52D3E-2E6A-4D09-ADFB-DADBF8B6D2BB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C52D3E-2E6A-4D09-ADFB-DADBF8B6D2BB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67FF6-7DC1-4F14-8EEF-5227E1BF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7.jpeg"/><Relationship Id="rId39" Type="http://schemas.openxmlformats.org/officeDocument/2006/relationships/image" Target="../media/image40.jpeg"/><Relationship Id="rId3" Type="http://schemas.openxmlformats.org/officeDocument/2006/relationships/image" Target="../media/image4.jpeg"/><Relationship Id="rId21" Type="http://schemas.openxmlformats.org/officeDocument/2006/relationships/image" Target="../media/image22.png"/><Relationship Id="rId34" Type="http://schemas.openxmlformats.org/officeDocument/2006/relationships/image" Target="../media/image35.jpeg"/><Relationship Id="rId42" Type="http://schemas.openxmlformats.org/officeDocument/2006/relationships/image" Target="../media/image43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6.jpeg"/><Relationship Id="rId33" Type="http://schemas.openxmlformats.org/officeDocument/2006/relationships/image" Target="../media/image34.png"/><Relationship Id="rId38" Type="http://schemas.openxmlformats.org/officeDocument/2006/relationships/image" Target="../media/image39.pn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29" Type="http://schemas.openxmlformats.org/officeDocument/2006/relationships/image" Target="../media/image30.jpeg"/><Relationship Id="rId41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5.jpeg"/><Relationship Id="rId32" Type="http://schemas.openxmlformats.org/officeDocument/2006/relationships/image" Target="../media/image33.jpeg"/><Relationship Id="rId37" Type="http://schemas.openxmlformats.org/officeDocument/2006/relationships/image" Target="../media/image38.jpeg"/><Relationship Id="rId40" Type="http://schemas.openxmlformats.org/officeDocument/2006/relationships/image" Target="../media/image41.pn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28" Type="http://schemas.openxmlformats.org/officeDocument/2006/relationships/image" Target="../media/image29.png"/><Relationship Id="rId36" Type="http://schemas.openxmlformats.org/officeDocument/2006/relationships/image" Target="../media/image37.jpe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31" Type="http://schemas.openxmlformats.org/officeDocument/2006/relationships/image" Target="../media/image32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8.jpeg"/><Relationship Id="rId30" Type="http://schemas.openxmlformats.org/officeDocument/2006/relationships/image" Target="../media/image31.jpeg"/><Relationship Id="rId35" Type="http://schemas.openxmlformats.org/officeDocument/2006/relationships/image" Target="../media/image36.jpeg"/><Relationship Id="rId43" Type="http://schemas.openxmlformats.org/officeDocument/2006/relationships/image" Target="../media/image4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fierofocus.com/images/main_web_hea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19600"/>
            <a:ext cx="9144000" cy="1851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upp 96"/>
          <p:cNvGrpSpPr>
            <a:grpSpLocks noGrp="1"/>
          </p:cNvGrpSpPr>
          <p:nvPr>
            <p:ph idx="1"/>
          </p:nvPr>
        </p:nvGrpSpPr>
        <p:grpSpPr bwMode="auto">
          <a:xfrm>
            <a:off x="609600" y="350837"/>
            <a:ext cx="8229600" cy="4525963"/>
            <a:chOff x="388282" y="1102687"/>
            <a:chExt cx="8494327" cy="4896544"/>
          </a:xfrm>
        </p:grpSpPr>
        <p:sp>
          <p:nvSpPr>
            <p:cNvPr id="5" name="Rektangel 95"/>
            <p:cNvSpPr/>
            <p:nvPr/>
          </p:nvSpPr>
          <p:spPr>
            <a:xfrm>
              <a:off x="393045" y="1102687"/>
              <a:ext cx="8278396" cy="4896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6" name="Bildobjekt 159" descr="MXS_7_Rolls Royce_clamps_eyelets_coated.jpg"/>
            <p:cNvPicPr>
              <a:picLocks noChangeAspect="1"/>
            </p:cNvPicPr>
            <p:nvPr/>
          </p:nvPicPr>
          <p:blipFill>
            <a:blip r:embed="rId2" cstate="print">
              <a:lum bright="10000"/>
            </a:blip>
            <a:srcRect l="29469" t="24413" r="35979" b="25328"/>
            <a:stretch>
              <a:fillRect/>
            </a:stretch>
          </p:blipFill>
          <p:spPr bwMode="auto">
            <a:xfrm>
              <a:off x="3149780" y="4775095"/>
              <a:ext cx="1380302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Grupp 88"/>
            <p:cNvGrpSpPr>
              <a:grpSpLocks/>
            </p:cNvGrpSpPr>
            <p:nvPr/>
          </p:nvGrpSpPr>
          <p:grpSpPr bwMode="auto">
            <a:xfrm>
              <a:off x="388282" y="1102687"/>
              <a:ext cx="8280619" cy="1224136"/>
              <a:chOff x="388282" y="1412776"/>
              <a:chExt cx="8280619" cy="1224136"/>
            </a:xfrm>
          </p:grpSpPr>
          <p:pic>
            <p:nvPicPr>
              <p:cNvPr id="78" name="Bildobjekt 31" descr="MUS_3300_Arctic_cat_clamps_eyelets.jpg"/>
              <p:cNvPicPr>
                <a:picLocks noChangeAspect="1"/>
              </p:cNvPicPr>
              <p:nvPr/>
            </p:nvPicPr>
            <p:blipFill>
              <a:blip r:embed="rId3" cstate="print">
                <a:lum bright="10000"/>
              </a:blip>
              <a:srcRect l="44160" t="35551" r="34435" b="33311"/>
              <a:stretch>
                <a:fillRect/>
              </a:stretch>
            </p:blipFill>
            <p:spPr bwMode="auto">
              <a:xfrm>
                <a:off x="1768435" y="1412776"/>
                <a:ext cx="1380153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9" name="Rektangel 42"/>
              <p:cNvSpPr/>
              <p:nvPr/>
            </p:nvSpPr>
            <p:spPr>
              <a:xfrm>
                <a:off x="1768014" y="1412776"/>
                <a:ext cx="1379733" cy="1224135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grpSp>
            <p:nvGrpSpPr>
              <p:cNvPr id="80" name="Grupp 35"/>
              <p:cNvGrpSpPr>
                <a:grpSpLocks/>
              </p:cNvGrpSpPr>
              <p:nvPr/>
            </p:nvGrpSpPr>
            <p:grpSpPr bwMode="auto">
              <a:xfrm>
                <a:off x="3148588" y="1412776"/>
                <a:ext cx="1380153" cy="1224136"/>
                <a:chOff x="3083835" y="1412776"/>
                <a:chExt cx="1380153" cy="1224136"/>
              </a:xfrm>
            </p:grpSpPr>
            <p:pic>
              <p:nvPicPr>
                <p:cNvPr id="96" name="Bildobjekt 34" descr="MUS3300_Audi_clampsnologo.jpg"/>
                <p:cNvPicPr>
                  <a:picLocks noChangeAspect="1"/>
                </p:cNvPicPr>
                <p:nvPr/>
              </p:nvPicPr>
              <p:blipFill>
                <a:blip r:embed="rId4" cstate="print">
                  <a:lum bright="10000"/>
                </a:blip>
                <a:srcRect l="32002" t="29491" r="30273" b="36340"/>
                <a:stretch>
                  <a:fillRect/>
                </a:stretch>
              </p:blipFill>
              <p:spPr bwMode="auto">
                <a:xfrm>
                  <a:off x="3083835" y="1874756"/>
                  <a:ext cx="1380153" cy="7621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" name="Picture 4" descr="http://www.beick.nl/files/images/audi-logo.jp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291160" y="1628042"/>
                  <a:ext cx="729354" cy="2972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98" name="Rektangel 43"/>
                <p:cNvSpPr/>
                <p:nvPr/>
              </p:nvSpPr>
              <p:spPr>
                <a:xfrm>
                  <a:off x="3081407" y="1412776"/>
                  <a:ext cx="1382908" cy="1224135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</p:grpSp>
          <p:grpSp>
            <p:nvGrpSpPr>
              <p:cNvPr id="81" name="Grupp 37"/>
              <p:cNvGrpSpPr>
                <a:grpSpLocks/>
              </p:cNvGrpSpPr>
              <p:nvPr/>
            </p:nvGrpSpPr>
            <p:grpSpPr bwMode="auto">
              <a:xfrm>
                <a:off x="4528741" y="1412776"/>
                <a:ext cx="1380153" cy="1224136"/>
                <a:chOff x="4528741" y="1412776"/>
                <a:chExt cx="1380153" cy="1224136"/>
              </a:xfrm>
            </p:grpSpPr>
            <p:pic>
              <p:nvPicPr>
                <p:cNvPr id="94" name="Bildobjekt 36" descr="MXS_7000_Bentley_Mag_kontakt.jpg"/>
                <p:cNvPicPr>
                  <a:picLocks noChangeAspect="1"/>
                </p:cNvPicPr>
                <p:nvPr/>
              </p:nvPicPr>
              <p:blipFill>
                <a:blip r:embed="rId6" cstate="print">
                  <a:lum bright="6000"/>
                </a:blip>
                <a:srcRect l="34111" t="22878" r="37334" b="35583"/>
                <a:stretch>
                  <a:fillRect/>
                </a:stretch>
              </p:blipFill>
              <p:spPr bwMode="auto">
                <a:xfrm>
                  <a:off x="4528741" y="1412776"/>
                  <a:ext cx="1380153" cy="12241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95" name="Rektangel 44"/>
                <p:cNvSpPr/>
                <p:nvPr/>
              </p:nvSpPr>
              <p:spPr>
                <a:xfrm>
                  <a:off x="4529068" y="1412776"/>
                  <a:ext cx="1379732" cy="1224135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</p:grpSp>
          <p:grpSp>
            <p:nvGrpSpPr>
              <p:cNvPr id="82" name="Grupp 38"/>
              <p:cNvGrpSpPr>
                <a:grpSpLocks/>
              </p:cNvGrpSpPr>
              <p:nvPr/>
            </p:nvGrpSpPr>
            <p:grpSpPr bwMode="auto">
              <a:xfrm>
                <a:off x="5908894" y="1412776"/>
                <a:ext cx="1380153" cy="1224136"/>
                <a:chOff x="5988157" y="1412776"/>
                <a:chExt cx="1380153" cy="1224136"/>
              </a:xfrm>
            </p:grpSpPr>
            <p:pic>
              <p:nvPicPr>
                <p:cNvPr id="91" name="Bildobjekt 84" descr="BMW_MXS3600_ciggplugg_coated.jpg"/>
                <p:cNvPicPr>
                  <a:picLocks noChangeAspect="1"/>
                </p:cNvPicPr>
                <p:nvPr/>
              </p:nvPicPr>
              <p:blipFill>
                <a:blip r:embed="rId7" cstate="print">
                  <a:lum bright="10000"/>
                </a:blip>
                <a:srcRect l="26405" t="15456" r="27986" b="36739"/>
                <a:stretch>
                  <a:fillRect/>
                </a:stretch>
              </p:blipFill>
              <p:spPr bwMode="auto">
                <a:xfrm>
                  <a:off x="5988157" y="1754873"/>
                  <a:ext cx="1380153" cy="8820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" name="Picture 12" descr="http://www.nuvogroup.com.au/uploads/bmw%20logo.jpg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t="1945"/>
                <a:stretch>
                  <a:fillRect/>
                </a:stretch>
              </p:blipFill>
              <p:spPr bwMode="auto">
                <a:xfrm>
                  <a:off x="6186393" y="1575401"/>
                  <a:ext cx="488084" cy="3589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93" name="Rektangel 45"/>
                <p:cNvSpPr/>
                <p:nvPr/>
              </p:nvSpPr>
              <p:spPr>
                <a:xfrm>
                  <a:off x="5988063" y="1412776"/>
                  <a:ext cx="1379733" cy="1224135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</p:grpSp>
          <p:grpSp>
            <p:nvGrpSpPr>
              <p:cNvPr id="83" name="Grupp 39"/>
              <p:cNvGrpSpPr>
                <a:grpSpLocks/>
              </p:cNvGrpSpPr>
              <p:nvPr/>
            </p:nvGrpSpPr>
            <p:grpSpPr bwMode="auto">
              <a:xfrm>
                <a:off x="7288747" y="1412776"/>
                <a:ext cx="1380154" cy="1224136"/>
                <a:chOff x="7440319" y="1412776"/>
                <a:chExt cx="1380154" cy="1224136"/>
              </a:xfrm>
            </p:grpSpPr>
            <p:pic>
              <p:nvPicPr>
                <p:cNvPr id="88" name="Bildobjekt 83" descr="US_3300_Camaro_02_coated.jpg"/>
                <p:cNvPicPr>
                  <a:picLocks noChangeAspect="1"/>
                </p:cNvPicPr>
                <p:nvPr/>
              </p:nvPicPr>
              <p:blipFill>
                <a:blip r:embed="rId9" cstate="print">
                  <a:lum bright="8000" contrast="2000"/>
                </a:blip>
                <a:srcRect l="37067" t="29427" r="26350" b="29242"/>
                <a:stretch>
                  <a:fillRect/>
                </a:stretch>
              </p:blipFill>
              <p:spPr bwMode="auto">
                <a:xfrm>
                  <a:off x="7440319" y="1686227"/>
                  <a:ext cx="1380154" cy="95068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" name="Picture 4" descr="http://t0.gstatic.com/images?q=tbn:ANd9GcQVM3J4sSUYwTGBLmqE75VjHrqzVXcamtZ4Pctgwe7-huUeQD7F2Tsemmu2"/>
                <p:cNvPicPr>
                  <a:picLocks noChangeAspect="1" noChangeArrowheads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7529513" y="1503113"/>
                  <a:ext cx="1218651" cy="1831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90" name="Rektangel 46"/>
                <p:cNvSpPr/>
                <p:nvPr/>
              </p:nvSpPr>
              <p:spPr>
                <a:xfrm>
                  <a:off x="7440106" y="1412776"/>
                  <a:ext cx="1379732" cy="1224135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</p:grpSp>
          <p:grpSp>
            <p:nvGrpSpPr>
              <p:cNvPr id="84" name="Grupp 33"/>
              <p:cNvGrpSpPr>
                <a:grpSpLocks/>
              </p:cNvGrpSpPr>
              <p:nvPr/>
            </p:nvGrpSpPr>
            <p:grpSpPr bwMode="auto">
              <a:xfrm>
                <a:off x="388282" y="1412776"/>
                <a:ext cx="1380153" cy="1224136"/>
                <a:chOff x="179512" y="1412776"/>
                <a:chExt cx="1380153" cy="1224136"/>
              </a:xfrm>
            </p:grpSpPr>
            <p:pic>
              <p:nvPicPr>
                <p:cNvPr id="85" name="Bildobjekt 32" descr="Alfa_Romeo_8C_Competizione_XS800_own_plug.jpg"/>
                <p:cNvPicPr>
                  <a:picLocks noChangeAspect="1"/>
                </p:cNvPicPr>
                <p:nvPr/>
              </p:nvPicPr>
              <p:blipFill>
                <a:blip r:embed="rId11" cstate="print">
                  <a:lum bright="10000"/>
                </a:blip>
                <a:srcRect l="22173" r="16257" b="10355"/>
                <a:stretch>
                  <a:fillRect/>
                </a:stretch>
              </p:blipFill>
              <p:spPr bwMode="auto">
                <a:xfrm>
                  <a:off x="179512" y="1412776"/>
                  <a:ext cx="1380153" cy="12241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" name="Picture 14" descr="http://www.automotorblog.com/wp-content/uploads/2010/08/Alfa-Romeo-Logo.jpg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406202" y="1484784"/>
                  <a:ext cx="358999" cy="358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7" name="Rektangel 41"/>
                <p:cNvSpPr/>
                <p:nvPr/>
              </p:nvSpPr>
              <p:spPr>
                <a:xfrm>
                  <a:off x="179512" y="1412776"/>
                  <a:ext cx="1379732" cy="1224135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8" name="Grupp 87"/>
            <p:cNvGrpSpPr>
              <a:grpSpLocks/>
            </p:cNvGrpSpPr>
            <p:nvPr/>
          </p:nvGrpSpPr>
          <p:grpSpPr bwMode="auto">
            <a:xfrm>
              <a:off x="388282" y="2326823"/>
              <a:ext cx="8280619" cy="1224136"/>
              <a:chOff x="388282" y="2636912"/>
              <a:chExt cx="8280619" cy="1224136"/>
            </a:xfrm>
          </p:grpSpPr>
          <p:grpSp>
            <p:nvGrpSpPr>
              <p:cNvPr id="54" name="Grupp 78"/>
              <p:cNvGrpSpPr>
                <a:grpSpLocks/>
              </p:cNvGrpSpPr>
              <p:nvPr/>
            </p:nvGrpSpPr>
            <p:grpSpPr bwMode="auto">
              <a:xfrm>
                <a:off x="3148588" y="2636912"/>
                <a:ext cx="1380153" cy="1224136"/>
                <a:chOff x="3148588" y="2636912"/>
                <a:chExt cx="1380153" cy="1224136"/>
              </a:xfrm>
            </p:grpSpPr>
            <p:pic>
              <p:nvPicPr>
                <p:cNvPr id="76" name="Bildobjekt 69" descr="MXS_10_FIAT_clamps_manual.jpg"/>
                <p:cNvPicPr>
                  <a:picLocks noChangeAspect="1"/>
                </p:cNvPicPr>
                <p:nvPr/>
              </p:nvPicPr>
              <p:blipFill>
                <a:blip r:embed="rId13" cstate="print"/>
                <a:srcRect l="43245" t="25053" r="30515" b="36772"/>
                <a:stretch>
                  <a:fillRect/>
                </a:stretch>
              </p:blipFill>
              <p:spPr bwMode="auto">
                <a:xfrm>
                  <a:off x="3148588" y="2636912"/>
                  <a:ext cx="1380153" cy="12241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7" name="Rektangel 51"/>
                <p:cNvSpPr/>
                <p:nvPr/>
              </p:nvSpPr>
              <p:spPr>
                <a:xfrm>
                  <a:off x="3146160" y="2636911"/>
                  <a:ext cx="1382908" cy="1224136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</p:grpSp>
          <p:grpSp>
            <p:nvGrpSpPr>
              <p:cNvPr id="55" name="Grupp 86"/>
              <p:cNvGrpSpPr>
                <a:grpSpLocks/>
              </p:cNvGrpSpPr>
              <p:nvPr/>
            </p:nvGrpSpPr>
            <p:grpSpPr bwMode="auto">
              <a:xfrm>
                <a:off x="388282" y="2636912"/>
                <a:ext cx="1380153" cy="1224136"/>
                <a:chOff x="388282" y="2636912"/>
                <a:chExt cx="1380153" cy="1224136"/>
              </a:xfrm>
            </p:grpSpPr>
            <p:pic>
              <p:nvPicPr>
                <p:cNvPr id="73" name="Bildobjekt 67" descr="JS3300_Corvette_ciggplugg.jpg"/>
                <p:cNvPicPr>
                  <a:picLocks noChangeAspect="1"/>
                </p:cNvPicPr>
                <p:nvPr/>
              </p:nvPicPr>
              <p:blipFill>
                <a:blip r:embed="rId14" cstate="print">
                  <a:lum bright="6000"/>
                </a:blip>
                <a:srcRect l="41660" t="15440" r="34058" b="49234"/>
                <a:stretch>
                  <a:fillRect/>
                </a:stretch>
              </p:blipFill>
              <p:spPr bwMode="auto">
                <a:xfrm>
                  <a:off x="388282" y="2636912"/>
                  <a:ext cx="1380153" cy="12241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4" name="Picture 16" descr="http://www.carbuyersnotebook.com/wp-content/uploads/2008/09/corvette-logo.jpg"/>
                <p:cNvPicPr>
                  <a:picLocks noChangeAspect="1" noChangeArrowheads="1"/>
                </p:cNvPicPr>
                <p:nvPr/>
              </p:nvPicPr>
              <p:blipFill>
                <a:blip r:embed="rId15" cstate="print"/>
                <a:srcRect t="15318"/>
                <a:stretch>
                  <a:fillRect/>
                </a:stretch>
              </p:blipFill>
              <p:spPr bwMode="auto">
                <a:xfrm>
                  <a:off x="614972" y="2758434"/>
                  <a:ext cx="570811" cy="2820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5" name="Rektangel 66"/>
                <p:cNvSpPr/>
                <p:nvPr/>
              </p:nvSpPr>
              <p:spPr>
                <a:xfrm>
                  <a:off x="388282" y="2636911"/>
                  <a:ext cx="1379732" cy="1224136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</p:grpSp>
          <p:grpSp>
            <p:nvGrpSpPr>
              <p:cNvPr id="56" name="Grupp 76"/>
              <p:cNvGrpSpPr>
                <a:grpSpLocks/>
              </p:cNvGrpSpPr>
              <p:nvPr/>
            </p:nvGrpSpPr>
            <p:grpSpPr bwMode="auto">
              <a:xfrm>
                <a:off x="1768435" y="2636912"/>
                <a:ext cx="1380153" cy="1224136"/>
                <a:chOff x="1768435" y="2636912"/>
                <a:chExt cx="1380153" cy="1224136"/>
              </a:xfrm>
            </p:grpSpPr>
            <p:pic>
              <p:nvPicPr>
                <p:cNvPr id="69" name="Bildobjekt 68" descr="BC_3600_EU_Ferrari_genuine_clamps_eyelets_coated.jpg"/>
                <p:cNvPicPr>
                  <a:picLocks noChangeAspect="1"/>
                </p:cNvPicPr>
                <p:nvPr/>
              </p:nvPicPr>
              <p:blipFill>
                <a:blip r:embed="rId16" cstate="print">
                  <a:lum bright="6000" contrast="2000"/>
                </a:blip>
                <a:srcRect l="27394" t="21727" r="33437" b="24544"/>
                <a:stretch>
                  <a:fillRect/>
                </a:stretch>
              </p:blipFill>
              <p:spPr bwMode="auto">
                <a:xfrm>
                  <a:off x="1768435" y="2706762"/>
                  <a:ext cx="1380153" cy="11542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0" name="Picture 2" descr="http://car-logos.50webs.com/wallpapers/ferrari.jpg"/>
                <p:cNvPicPr>
                  <a:picLocks noChangeAspect="1" noChangeArrowheads="1"/>
                </p:cNvPicPr>
                <p:nvPr/>
              </p:nvPicPr>
              <p:blipFill>
                <a:blip r:embed="rId17" cstate="print"/>
                <a:srcRect l="8401" r="19531"/>
                <a:stretch>
                  <a:fillRect/>
                </a:stretch>
              </p:blipFill>
              <p:spPr bwMode="auto">
                <a:xfrm>
                  <a:off x="1768435" y="2752084"/>
                  <a:ext cx="363442" cy="3782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1" name="Rektangel 73"/>
                <p:cNvSpPr/>
                <p:nvPr/>
              </p:nvSpPr>
              <p:spPr>
                <a:xfrm>
                  <a:off x="2927053" y="3683222"/>
                  <a:ext cx="219106" cy="1778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  <p:sp>
              <p:nvSpPr>
                <p:cNvPr id="72" name="Rektangel 47"/>
                <p:cNvSpPr/>
                <p:nvPr/>
              </p:nvSpPr>
              <p:spPr>
                <a:xfrm>
                  <a:off x="1768014" y="2636911"/>
                  <a:ext cx="1378145" cy="1224136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</p:grpSp>
          <p:grpSp>
            <p:nvGrpSpPr>
              <p:cNvPr id="57" name="Grupp 82"/>
              <p:cNvGrpSpPr>
                <a:grpSpLocks/>
              </p:cNvGrpSpPr>
              <p:nvPr/>
            </p:nvGrpSpPr>
            <p:grpSpPr bwMode="auto">
              <a:xfrm>
                <a:off x="4528741" y="2636912"/>
                <a:ext cx="1380153" cy="1224136"/>
                <a:chOff x="4528741" y="2636912"/>
                <a:chExt cx="1380153" cy="1224136"/>
              </a:xfrm>
            </p:grpSpPr>
            <p:pic>
              <p:nvPicPr>
                <p:cNvPr id="66" name="Bildobjekt 70" descr="Hella_MXTS70_black_grey.jpg"/>
                <p:cNvPicPr>
                  <a:picLocks noChangeAspect="1"/>
                </p:cNvPicPr>
                <p:nvPr/>
              </p:nvPicPr>
              <p:blipFill>
                <a:blip r:embed="rId18" cstate="print">
                  <a:lum bright="10000"/>
                </a:blip>
                <a:srcRect l="34529" t="-439" r="5038" b="12527"/>
                <a:stretch>
                  <a:fillRect/>
                </a:stretch>
              </p:blipFill>
              <p:spPr bwMode="auto">
                <a:xfrm>
                  <a:off x="4528741" y="2636912"/>
                  <a:ext cx="1380153" cy="12241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7" name="Rektangel 54"/>
                <p:cNvSpPr/>
                <p:nvPr/>
              </p:nvSpPr>
              <p:spPr>
                <a:xfrm>
                  <a:off x="4529068" y="2636911"/>
                  <a:ext cx="1379732" cy="1224136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  <p:pic>
              <p:nvPicPr>
                <p:cNvPr id="68" name="Picture 2" descr="http://seeklogo.com/images/H/Hella-logo-6833984869-seeklogo.com.gif"/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5353337" y="2636912"/>
                  <a:ext cx="403545" cy="4035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8" name="Grupp 80"/>
              <p:cNvGrpSpPr>
                <a:grpSpLocks/>
              </p:cNvGrpSpPr>
              <p:nvPr/>
            </p:nvGrpSpPr>
            <p:grpSpPr bwMode="auto">
              <a:xfrm>
                <a:off x="5908894" y="2636912"/>
                <a:ext cx="1380153" cy="1224136"/>
                <a:chOff x="5908894" y="2636912"/>
                <a:chExt cx="1380153" cy="1224136"/>
              </a:xfrm>
            </p:grpSpPr>
            <p:pic>
              <p:nvPicPr>
                <p:cNvPr id="63" name="Bildobjekt 71" descr="XS 0.8 HQV EU, GB_02.jpg"/>
                <p:cNvPicPr>
                  <a:picLocks noChangeAspect="1"/>
                </p:cNvPicPr>
                <p:nvPr/>
              </p:nvPicPr>
              <p:blipFill>
                <a:blip r:embed="rId20" cstate="print"/>
                <a:srcRect l="2460" t="16017" b="22231"/>
                <a:stretch>
                  <a:fillRect/>
                </a:stretch>
              </p:blipFill>
              <p:spPr bwMode="auto">
                <a:xfrm>
                  <a:off x="5908894" y="2636912"/>
                  <a:ext cx="1380152" cy="12241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4" name="Rektangel 58"/>
                <p:cNvSpPr/>
                <p:nvPr/>
              </p:nvSpPr>
              <p:spPr>
                <a:xfrm>
                  <a:off x="5908800" y="2636911"/>
                  <a:ext cx="1379733" cy="1224136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  <p:pic>
              <p:nvPicPr>
                <p:cNvPr id="65" name="Picture 6" descr="http://www.husqvarnamotorcycles.com.au/files/editor_upload/File/Husqvarna_Logo_Registered_m.png"/>
                <p:cNvPicPr>
                  <a:picLocks noChangeAspect="1" noChangeArrowheads="1"/>
                </p:cNvPicPr>
                <p:nvPr/>
              </p:nvPicPr>
              <p:blipFill>
                <a:blip r:embed="rId2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5999906" y="2758433"/>
                  <a:ext cx="522686" cy="3718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9" name="Grupp 85"/>
              <p:cNvGrpSpPr>
                <a:grpSpLocks/>
              </p:cNvGrpSpPr>
              <p:nvPr/>
            </p:nvGrpSpPr>
            <p:grpSpPr bwMode="auto">
              <a:xfrm>
                <a:off x="7288747" y="2636912"/>
                <a:ext cx="1380154" cy="1224136"/>
                <a:chOff x="7288747" y="2636912"/>
                <a:chExt cx="1380154" cy="1224136"/>
              </a:xfrm>
            </p:grpSpPr>
            <p:pic>
              <p:nvPicPr>
                <p:cNvPr id="60" name="Bildobjekt 79" descr="Jaguar_XS3.6_ciggplugg_02.jpg"/>
                <p:cNvPicPr>
                  <a:picLocks noChangeAspect="1"/>
                </p:cNvPicPr>
                <p:nvPr/>
              </p:nvPicPr>
              <p:blipFill>
                <a:blip r:embed="rId22" cstate="print">
                  <a:lum bright="10000"/>
                </a:blip>
                <a:srcRect l="14651" r="24957" b="12196"/>
                <a:stretch>
                  <a:fillRect/>
                </a:stretch>
              </p:blipFill>
              <p:spPr bwMode="auto">
                <a:xfrm>
                  <a:off x="7288747" y="2636912"/>
                  <a:ext cx="1380154" cy="12241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1" name="Rektangel 62"/>
                <p:cNvSpPr/>
                <p:nvPr/>
              </p:nvSpPr>
              <p:spPr>
                <a:xfrm>
                  <a:off x="7288534" y="2636911"/>
                  <a:ext cx="1379732" cy="1224136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/>
                </a:p>
              </p:txBody>
            </p:sp>
            <p:pic>
              <p:nvPicPr>
                <p:cNvPr id="62" name="Picture 8" descr="http://www.cartype.com/pics/3573/full/jaguar_logo2.jpg"/>
                <p:cNvPicPr>
                  <a:picLocks noChangeAspect="1" noChangeArrowheads="1"/>
                </p:cNvPicPr>
                <p:nvPr/>
              </p:nvPicPr>
              <p:blipFill>
                <a:blip r:embed="rId23" cstate="print"/>
                <a:srcRect/>
                <a:stretch>
                  <a:fillRect/>
                </a:stretch>
              </p:blipFill>
              <p:spPr bwMode="auto">
                <a:xfrm>
                  <a:off x="7732428" y="2694934"/>
                  <a:ext cx="567273" cy="2883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9" name="Rektangel 103"/>
            <p:cNvSpPr/>
            <p:nvPr/>
          </p:nvSpPr>
          <p:spPr>
            <a:xfrm>
              <a:off x="7290121" y="4775094"/>
              <a:ext cx="1376558" cy="1224137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10" name="Grupp 121"/>
            <p:cNvGrpSpPr>
              <a:grpSpLocks/>
            </p:cNvGrpSpPr>
            <p:nvPr/>
          </p:nvGrpSpPr>
          <p:grpSpPr bwMode="auto">
            <a:xfrm>
              <a:off x="4530083" y="3554553"/>
              <a:ext cx="1378812" cy="1224136"/>
              <a:chOff x="5905063" y="3861048"/>
              <a:chExt cx="1384133" cy="1224136"/>
            </a:xfrm>
          </p:grpSpPr>
          <p:pic>
            <p:nvPicPr>
              <p:cNvPr id="51" name="Bildobjekt 115" descr="XS_3.6_Maserati_clamps_eyelets_EU_coated.jpg"/>
              <p:cNvPicPr>
                <a:picLocks noChangeAspect="1"/>
              </p:cNvPicPr>
              <p:nvPr/>
            </p:nvPicPr>
            <p:blipFill>
              <a:blip r:embed="rId24" cstate="print">
                <a:lum bright="10000"/>
              </a:blip>
              <a:srcRect l="37251" t="7352" r="13062" b="20374"/>
              <a:stretch>
                <a:fillRect/>
              </a:stretch>
            </p:blipFill>
            <p:spPr bwMode="auto">
              <a:xfrm>
                <a:off x="5905063" y="3861048"/>
                <a:ext cx="1380302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" name="Picture 24" descr="http://www.phoenixlocksmithinc.com/phoenix_locksmith/Maserati-Logo.jpg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 l="21667" t="14290" r="24615" b="10780"/>
              <a:stretch>
                <a:fillRect/>
              </a:stretch>
            </p:blipFill>
            <p:spPr bwMode="auto">
              <a:xfrm>
                <a:off x="5994475" y="3946112"/>
                <a:ext cx="299430" cy="435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3" name="Rektangel 100"/>
              <p:cNvSpPr/>
              <p:nvPr/>
            </p:nvSpPr>
            <p:spPr>
              <a:xfrm>
                <a:off x="5908825" y="3860630"/>
                <a:ext cx="1380276" cy="1224135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grpSp>
          <p:nvGrpSpPr>
            <p:cNvPr id="11" name="Grupp 130"/>
            <p:cNvGrpSpPr>
              <a:grpSpLocks/>
            </p:cNvGrpSpPr>
            <p:nvPr/>
          </p:nvGrpSpPr>
          <p:grpSpPr bwMode="auto">
            <a:xfrm>
              <a:off x="1769627" y="3550959"/>
              <a:ext cx="1380302" cy="1224136"/>
              <a:chOff x="1768435" y="3861048"/>
              <a:chExt cx="1380302" cy="1224136"/>
            </a:xfrm>
          </p:grpSpPr>
          <p:pic>
            <p:nvPicPr>
              <p:cNvPr id="48" name="Bildobjekt 122" descr="MXS3600_Lamborghini_clamps_eyelets.jpg"/>
              <p:cNvPicPr>
                <a:picLocks noChangeAspect="1"/>
              </p:cNvPicPr>
              <p:nvPr/>
            </p:nvPicPr>
            <p:blipFill>
              <a:blip r:embed="rId26" cstate="print">
                <a:lum bright="10000"/>
              </a:blip>
              <a:srcRect l="37981" t="28838" r="32526" b="28259"/>
              <a:stretch>
                <a:fillRect/>
              </a:stretch>
            </p:blipFill>
            <p:spPr bwMode="auto">
              <a:xfrm>
                <a:off x="1768435" y="3861048"/>
                <a:ext cx="1380302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" name="Rektangel 127"/>
              <p:cNvSpPr/>
              <p:nvPr/>
            </p:nvSpPr>
            <p:spPr>
              <a:xfrm>
                <a:off x="2970317" y="4907358"/>
                <a:ext cx="177825" cy="1778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sp>
            <p:nvSpPr>
              <p:cNvPr id="50" name="Rektangel 108"/>
              <p:cNvSpPr/>
              <p:nvPr/>
            </p:nvSpPr>
            <p:spPr>
              <a:xfrm>
                <a:off x="1768410" y="3861048"/>
                <a:ext cx="1379732" cy="1224135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grpSp>
          <p:nvGrpSpPr>
            <p:cNvPr id="12" name="Grupp 120"/>
            <p:cNvGrpSpPr>
              <a:grpSpLocks/>
            </p:cNvGrpSpPr>
            <p:nvPr/>
          </p:nvGrpSpPr>
          <p:grpSpPr bwMode="auto">
            <a:xfrm>
              <a:off x="5910982" y="3550959"/>
              <a:ext cx="1378512" cy="1224136"/>
              <a:chOff x="7288896" y="3861048"/>
              <a:chExt cx="1380305" cy="1224136"/>
            </a:xfrm>
          </p:grpSpPr>
          <p:pic>
            <p:nvPicPr>
              <p:cNvPr id="45" name="Bildobjekt 117" descr="XS_7000_McLaren.jpg"/>
              <p:cNvPicPr>
                <a:picLocks noChangeAspect="1"/>
              </p:cNvPicPr>
              <p:nvPr/>
            </p:nvPicPr>
            <p:blipFill>
              <a:blip r:embed="rId27" cstate="print">
                <a:lum bright="10000"/>
              </a:blip>
              <a:srcRect l="34798" t="17976" r="31944" b="33635"/>
              <a:stretch>
                <a:fillRect/>
              </a:stretch>
            </p:blipFill>
            <p:spPr bwMode="auto">
              <a:xfrm>
                <a:off x="7289196" y="3861048"/>
                <a:ext cx="1380005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" name="Rektangel 97"/>
              <p:cNvSpPr/>
              <p:nvPr/>
            </p:nvSpPr>
            <p:spPr>
              <a:xfrm>
                <a:off x="7288301" y="3861048"/>
                <a:ext cx="1381527" cy="1224135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47" name="Picture 10" descr="http://www.brandsoftheworld.com/sites/default/files/styles/logo-thumbnail/public/0022/3488/brand.gif"/>
              <p:cNvPicPr>
                <a:picLocks noChangeAspect="1" noChangeArrowheads="1"/>
              </p:cNvPicPr>
              <p:nvPr/>
            </p:nvPicPr>
            <p:blipFill>
              <a:blip r:embed="rId28" cstate="print"/>
              <a:srcRect t="40060" b="37273"/>
              <a:stretch>
                <a:fillRect/>
              </a:stretch>
            </p:blipFill>
            <p:spPr bwMode="auto">
              <a:xfrm>
                <a:off x="7362261" y="3914362"/>
                <a:ext cx="732023" cy="165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" name="Grupp 126"/>
            <p:cNvGrpSpPr>
              <a:grpSpLocks/>
            </p:cNvGrpSpPr>
            <p:nvPr/>
          </p:nvGrpSpPr>
          <p:grpSpPr bwMode="auto">
            <a:xfrm>
              <a:off x="389325" y="3550959"/>
              <a:ext cx="1380451" cy="1224136"/>
              <a:chOff x="388133" y="3861048"/>
              <a:chExt cx="1380451" cy="1224136"/>
            </a:xfrm>
          </p:grpSpPr>
          <p:pic>
            <p:nvPicPr>
              <p:cNvPr id="41" name="Bildobjekt 124" descr="Koenigsegg_XS3600_coated.jpg"/>
              <p:cNvPicPr>
                <a:picLocks noChangeAspect="1"/>
              </p:cNvPicPr>
              <p:nvPr/>
            </p:nvPicPr>
            <p:blipFill>
              <a:blip r:embed="rId29" cstate="print">
                <a:lum bright="10000"/>
              </a:blip>
              <a:srcRect l="23721" r="12550" b="7303"/>
              <a:stretch>
                <a:fillRect/>
              </a:stretch>
            </p:blipFill>
            <p:spPr bwMode="auto">
              <a:xfrm>
                <a:off x="388133" y="3861048"/>
                <a:ext cx="1380302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2" name="Rektangel 111"/>
              <p:cNvSpPr/>
              <p:nvPr/>
            </p:nvSpPr>
            <p:spPr>
              <a:xfrm>
                <a:off x="388677" y="3861048"/>
                <a:ext cx="1379733" cy="1224135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43" name="Picture 12" descr="http://www.nfscars.net/forum/picture.php?albumid=1387&amp;pictureid=27045"/>
              <p:cNvPicPr>
                <a:picLocks noChangeAspect="1" noChangeArrowheads="1"/>
              </p:cNvPicPr>
              <p:nvPr/>
            </p:nvPicPr>
            <p:blipFill>
              <a:blip r:embed="rId30" cstate="print"/>
              <a:srcRect t="1474" b="19180"/>
              <a:stretch>
                <a:fillRect/>
              </a:stretch>
            </p:blipFill>
            <p:spPr bwMode="auto">
              <a:xfrm>
                <a:off x="614972" y="3988242"/>
                <a:ext cx="357808" cy="2819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" name="Picture 12" descr="http://www.nfscars.net/forum/picture.php?albumid=1387&amp;pictureid=27045"/>
              <p:cNvPicPr>
                <a:picLocks noChangeAspect="1" noChangeArrowheads="1"/>
              </p:cNvPicPr>
              <p:nvPr/>
            </p:nvPicPr>
            <p:blipFill>
              <a:blip r:embed="rId31" cstate="print"/>
              <a:srcRect t="82317"/>
              <a:stretch>
                <a:fillRect/>
              </a:stretch>
            </p:blipFill>
            <p:spPr bwMode="auto">
              <a:xfrm>
                <a:off x="973971" y="4080287"/>
                <a:ext cx="511294" cy="897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" name="Grupp 129"/>
            <p:cNvGrpSpPr>
              <a:grpSpLocks/>
            </p:cNvGrpSpPr>
            <p:nvPr/>
          </p:nvGrpSpPr>
          <p:grpSpPr bwMode="auto">
            <a:xfrm>
              <a:off x="3149780" y="3550959"/>
              <a:ext cx="1380302" cy="1224136"/>
              <a:chOff x="3148588" y="3861048"/>
              <a:chExt cx="1380302" cy="1224136"/>
            </a:xfrm>
          </p:grpSpPr>
          <p:pic>
            <p:nvPicPr>
              <p:cNvPr id="38" name="Bildobjekt 123" descr="Lexus_MUS3300_03.jpg"/>
              <p:cNvPicPr>
                <a:picLocks noChangeAspect="1"/>
              </p:cNvPicPr>
              <p:nvPr/>
            </p:nvPicPr>
            <p:blipFill>
              <a:blip r:embed="rId32" cstate="print">
                <a:lum bright="10000"/>
              </a:blip>
              <a:srcRect l="29846" r="15263" b="20155"/>
              <a:stretch>
                <a:fillRect/>
              </a:stretch>
            </p:blipFill>
            <p:spPr bwMode="auto">
              <a:xfrm>
                <a:off x="3148588" y="3861048"/>
                <a:ext cx="1380302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9" name="Rektangel 113"/>
              <p:cNvSpPr/>
              <p:nvPr/>
            </p:nvSpPr>
            <p:spPr>
              <a:xfrm>
                <a:off x="3148143" y="3861048"/>
                <a:ext cx="1381320" cy="1224135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40" name="Picture 18" descr="http://www.autoinfoz.com/company_logo/lexus_logo.png"/>
              <p:cNvPicPr>
                <a:picLocks noChangeAspect="1" noChangeArrowheads="1"/>
              </p:cNvPicPr>
              <p:nvPr/>
            </p:nvPicPr>
            <p:blipFill>
              <a:blip r:embed="rId33" cstate="print"/>
              <a:srcRect/>
              <a:stretch>
                <a:fillRect/>
              </a:stretch>
            </p:blipFill>
            <p:spPr bwMode="auto">
              <a:xfrm>
                <a:off x="3355913" y="4090544"/>
                <a:ext cx="428687" cy="2909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" name="Rektangel 134"/>
            <p:cNvSpPr/>
            <p:nvPr/>
          </p:nvSpPr>
          <p:spPr>
            <a:xfrm>
              <a:off x="3152510" y="4775094"/>
              <a:ext cx="1381320" cy="1224137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16" name="Grupp 162"/>
            <p:cNvGrpSpPr>
              <a:grpSpLocks/>
            </p:cNvGrpSpPr>
            <p:nvPr/>
          </p:nvGrpSpPr>
          <p:grpSpPr bwMode="auto">
            <a:xfrm>
              <a:off x="7289494" y="3550959"/>
              <a:ext cx="1381494" cy="1224136"/>
              <a:chOff x="388282" y="5085184"/>
              <a:chExt cx="1381494" cy="1224136"/>
            </a:xfrm>
          </p:grpSpPr>
          <p:pic>
            <p:nvPicPr>
              <p:cNvPr id="36" name="Bildobjekt 156" descr="MXS_25_Mercedes_clamps_tempsens_manual_coated.jpg"/>
              <p:cNvPicPr>
                <a:picLocks noChangeAspect="1"/>
              </p:cNvPicPr>
              <p:nvPr/>
            </p:nvPicPr>
            <p:blipFill>
              <a:blip r:embed="rId34" cstate="print">
                <a:lum bright="10000"/>
              </a:blip>
              <a:srcRect l="19875" t="12447" r="38705" b="27354"/>
              <a:stretch>
                <a:fillRect/>
              </a:stretch>
            </p:blipFill>
            <p:spPr bwMode="auto">
              <a:xfrm>
                <a:off x="388282" y="5085184"/>
                <a:ext cx="1381494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7" name="Rektangel 144"/>
              <p:cNvSpPr/>
              <p:nvPr/>
            </p:nvSpPr>
            <p:spPr>
              <a:xfrm>
                <a:off x="388909" y="5085184"/>
                <a:ext cx="1379733" cy="1224135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grpSp>
          <p:nvGrpSpPr>
            <p:cNvPr id="17" name="Grupp 163"/>
            <p:cNvGrpSpPr>
              <a:grpSpLocks/>
            </p:cNvGrpSpPr>
            <p:nvPr/>
          </p:nvGrpSpPr>
          <p:grpSpPr bwMode="auto">
            <a:xfrm>
              <a:off x="392262" y="4775095"/>
              <a:ext cx="1380600" cy="1224136"/>
              <a:chOff x="1768435" y="5085184"/>
              <a:chExt cx="1380600" cy="1224136"/>
            </a:xfrm>
          </p:grpSpPr>
          <p:pic>
            <p:nvPicPr>
              <p:cNvPr id="32" name="Bildobjekt 157" descr="MXS_3.6_BMW_MINI_coated.jpg"/>
              <p:cNvPicPr>
                <a:picLocks noChangeAspect="1"/>
              </p:cNvPicPr>
              <p:nvPr/>
            </p:nvPicPr>
            <p:blipFill>
              <a:blip r:embed="rId35" cstate="print">
                <a:lum bright="10000"/>
              </a:blip>
              <a:srcRect l="30534" t="19214" r="28084" b="20589"/>
              <a:stretch>
                <a:fillRect/>
              </a:stretch>
            </p:blipFill>
            <p:spPr bwMode="auto">
              <a:xfrm>
                <a:off x="1768435" y="5085184"/>
                <a:ext cx="1380153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" name="Rektangel 151"/>
              <p:cNvSpPr/>
              <p:nvPr/>
            </p:nvSpPr>
            <p:spPr>
              <a:xfrm>
                <a:off x="2971126" y="6131494"/>
                <a:ext cx="177825" cy="1778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sp>
            <p:nvSpPr>
              <p:cNvPr id="34" name="Rektangel 152"/>
              <p:cNvSpPr/>
              <p:nvPr/>
            </p:nvSpPr>
            <p:spPr>
              <a:xfrm>
                <a:off x="1769218" y="5085183"/>
                <a:ext cx="1379733" cy="1224136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35" name="Picture 14" descr="http://www.cartype.com/pics/146/full/mini_logo_2.jpg"/>
              <p:cNvPicPr>
                <a:picLocks noChangeAspect="1" noChangeArrowheads="1"/>
              </p:cNvPicPr>
              <p:nvPr/>
            </p:nvPicPr>
            <p:blipFill>
              <a:blip r:embed="rId36" cstate="print"/>
              <a:srcRect t="3748"/>
              <a:stretch>
                <a:fillRect/>
              </a:stretch>
            </p:blipFill>
            <p:spPr bwMode="auto">
              <a:xfrm>
                <a:off x="1878960" y="5146889"/>
                <a:ext cx="546367" cy="264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" name="Grupp 164"/>
            <p:cNvGrpSpPr>
              <a:grpSpLocks/>
            </p:cNvGrpSpPr>
            <p:nvPr/>
          </p:nvGrpSpPr>
          <p:grpSpPr bwMode="auto">
            <a:xfrm>
              <a:off x="1772415" y="4775095"/>
              <a:ext cx="1381494" cy="1224136"/>
              <a:chOff x="3148588" y="5085184"/>
              <a:chExt cx="1381494" cy="1224136"/>
            </a:xfrm>
          </p:grpSpPr>
          <p:pic>
            <p:nvPicPr>
              <p:cNvPr id="29" name="Bildobjekt 158" descr="MUS3300_Chargeomat_Porsche_ciggplugg.jpg"/>
              <p:cNvPicPr>
                <a:picLocks noChangeAspect="1"/>
              </p:cNvPicPr>
              <p:nvPr/>
            </p:nvPicPr>
            <p:blipFill>
              <a:blip r:embed="rId37" cstate="print">
                <a:lum bright="10000"/>
              </a:blip>
              <a:srcRect l="39214" t="11697" r="30486" b="44264"/>
              <a:stretch>
                <a:fillRect/>
              </a:stretch>
            </p:blipFill>
            <p:spPr bwMode="auto">
              <a:xfrm>
                <a:off x="3148588" y="5085184"/>
                <a:ext cx="1381494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" name="Rektangel 141"/>
              <p:cNvSpPr/>
              <p:nvPr/>
            </p:nvSpPr>
            <p:spPr>
              <a:xfrm>
                <a:off x="3148951" y="5085183"/>
                <a:ext cx="1379732" cy="1224136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31" name="Picture 16" descr="http://www.techimo.com/photo/data/505/medium/64Porsche.png"/>
              <p:cNvPicPr>
                <a:picLocks noChangeAspect="1" noChangeArrowheads="1"/>
              </p:cNvPicPr>
              <p:nvPr/>
            </p:nvPicPr>
            <p:blipFill>
              <a:blip r:embed="rId38" cstate="print"/>
              <a:srcRect/>
              <a:stretch>
                <a:fillRect/>
              </a:stretch>
            </p:blipFill>
            <p:spPr bwMode="auto">
              <a:xfrm>
                <a:off x="3355913" y="5146889"/>
                <a:ext cx="359170" cy="3735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" name="Grupp 166"/>
            <p:cNvGrpSpPr>
              <a:grpSpLocks/>
            </p:cNvGrpSpPr>
            <p:nvPr/>
          </p:nvGrpSpPr>
          <p:grpSpPr bwMode="auto">
            <a:xfrm>
              <a:off x="4533168" y="4775095"/>
              <a:ext cx="1371911" cy="1224136"/>
              <a:chOff x="5909341" y="5085184"/>
              <a:chExt cx="1380153" cy="1224136"/>
            </a:xfrm>
          </p:grpSpPr>
          <p:pic>
            <p:nvPicPr>
              <p:cNvPr id="26" name="Bildobjekt 160" descr="SMART_MXS_3.6_clamps_eyelets.jpg"/>
              <p:cNvPicPr>
                <a:picLocks noChangeAspect="1"/>
              </p:cNvPicPr>
              <p:nvPr/>
            </p:nvPicPr>
            <p:blipFill>
              <a:blip r:embed="rId39" cstate="print">
                <a:lum bright="10000"/>
              </a:blip>
              <a:srcRect l="21466" r="15474" b="8279"/>
              <a:stretch>
                <a:fillRect/>
              </a:stretch>
            </p:blipFill>
            <p:spPr bwMode="auto">
              <a:xfrm>
                <a:off x="5910235" y="5088778"/>
                <a:ext cx="1376322" cy="12205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Rektangel 155"/>
              <p:cNvSpPr/>
              <p:nvPr/>
            </p:nvSpPr>
            <p:spPr>
              <a:xfrm>
                <a:off x="5910008" y="5085183"/>
                <a:ext cx="1380035" cy="1224136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28" name="Picture 18" descr="http://www.auto-insight.ca/wp-content/uploads/2010/08/smart.png"/>
              <p:cNvPicPr>
                <a:picLocks noChangeAspect="1" noChangeArrowheads="1"/>
              </p:cNvPicPr>
              <p:nvPr/>
            </p:nvPicPr>
            <p:blipFill>
              <a:blip r:embed="rId40" cstate="print"/>
              <a:srcRect/>
              <a:stretch>
                <a:fillRect/>
              </a:stretch>
            </p:blipFill>
            <p:spPr bwMode="auto">
              <a:xfrm>
                <a:off x="6239740" y="5142152"/>
                <a:ext cx="282833" cy="2828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" name="Grupp 165"/>
            <p:cNvGrpSpPr>
              <a:grpSpLocks/>
            </p:cNvGrpSpPr>
            <p:nvPr/>
          </p:nvGrpSpPr>
          <p:grpSpPr bwMode="auto">
            <a:xfrm>
              <a:off x="5902159" y="4775095"/>
              <a:ext cx="1387781" cy="1224136"/>
              <a:chOff x="7286557" y="5085184"/>
              <a:chExt cx="1384136" cy="1224136"/>
            </a:xfrm>
          </p:grpSpPr>
          <p:pic>
            <p:nvPicPr>
              <p:cNvPr id="23" name="Bildobjekt 161" descr="Yamaha_YEC-40_MXS_4003_clamps_eyelets_coated.jpg"/>
              <p:cNvPicPr>
                <a:picLocks noChangeAspect="1"/>
              </p:cNvPicPr>
              <p:nvPr/>
            </p:nvPicPr>
            <p:blipFill>
              <a:blip r:embed="rId41" cstate="print">
                <a:lum bright="6000"/>
              </a:blip>
              <a:srcRect l="30521" t="17558" r="33453" b="30185"/>
              <a:stretch>
                <a:fillRect/>
              </a:stretch>
            </p:blipFill>
            <p:spPr bwMode="auto">
              <a:xfrm>
                <a:off x="7286557" y="5085184"/>
                <a:ext cx="1384136" cy="1224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Rektangel 148"/>
              <p:cNvSpPr/>
              <p:nvPr/>
            </p:nvSpPr>
            <p:spPr>
              <a:xfrm>
                <a:off x="7290013" y="5085183"/>
                <a:ext cx="1379276" cy="1224136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25" name="Picture 20" descr="http://www.emismusic.co.uk/images/Yamaha%20Logo.jpg"/>
              <p:cNvPicPr>
                <a:picLocks noChangeAspect="1" noChangeArrowheads="1"/>
              </p:cNvPicPr>
              <p:nvPr/>
            </p:nvPicPr>
            <p:blipFill>
              <a:blip r:embed="rId42" cstate="print"/>
              <a:srcRect/>
              <a:stretch>
                <a:fillRect/>
              </a:stretch>
            </p:blipFill>
            <p:spPr bwMode="auto">
              <a:xfrm>
                <a:off x="7386092" y="5279048"/>
                <a:ext cx="709684" cy="1459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1" name="textruta 93"/>
            <p:cNvSpPr txBox="1"/>
            <p:nvPr/>
          </p:nvSpPr>
          <p:spPr>
            <a:xfrm>
              <a:off x="7321875" y="5259351"/>
              <a:ext cx="1560734" cy="5080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sz="1600" b="1" cap="all" dirty="0">
                  <a:solidFill>
                    <a:schemeClr val="bg1"/>
                  </a:solidFill>
                  <a:latin typeface="+mn-lt"/>
                </a:rPr>
                <a:t>OEM</a:t>
              </a:r>
              <a:r>
                <a:rPr lang="sv-SE" sz="1600" cap="all" dirty="0">
                  <a:solidFill>
                    <a:schemeClr val="bg1"/>
                  </a:solidFill>
                  <a:latin typeface="+mn-lt"/>
                </a:rPr>
                <a:t>-</a:t>
              </a:r>
              <a:r>
                <a:rPr lang="sv-SE" sz="1200" cap="all" dirty="0">
                  <a:solidFill>
                    <a:schemeClr val="bg1"/>
                  </a:solidFill>
                  <a:latin typeface="+mn-lt"/>
                </a:rPr>
                <a:t>partners</a:t>
              </a:r>
              <a:r>
                <a:rPr lang="sv-SE" cap="all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GB" sz="900" cap="all" dirty="0">
                  <a:solidFill>
                    <a:schemeClr val="bg1"/>
                  </a:solidFill>
                  <a:latin typeface="+mn-lt"/>
                </a:rPr>
                <a:t>February 2012 </a:t>
              </a:r>
              <a:endParaRPr lang="en-GB" cap="all" dirty="0">
                <a:solidFill>
                  <a:schemeClr val="bg1"/>
                </a:solidFill>
                <a:latin typeface="+mn-lt"/>
              </a:endParaRPr>
            </a:p>
          </p:txBody>
        </p:sp>
        <p:pic>
          <p:nvPicPr>
            <p:cNvPr id="22" name="Bildobjekt 94" descr="CTEK.Sv GRUND.jpg"/>
            <p:cNvPicPr>
              <a:picLocks noChangeAspect="1"/>
            </p:cNvPicPr>
            <p:nvPr/>
          </p:nvPicPr>
          <p:blipFill>
            <a:blip r:embed="rId43" cstate="print"/>
            <a:srcRect/>
            <a:stretch>
              <a:fillRect/>
            </a:stretch>
          </p:blipFill>
          <p:spPr bwMode="auto">
            <a:xfrm>
              <a:off x="7377941" y="5008711"/>
              <a:ext cx="1185782" cy="20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066800"/>
            <a:ext cx="41148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GB" sz="3100" dirty="0" smtClean="0"/>
              <a:t>The safest, most effective </a:t>
            </a:r>
            <a:r>
              <a:rPr lang="en-GB" sz="3100" dirty="0" smtClean="0"/>
              <a:t>way </a:t>
            </a:r>
            <a:r>
              <a:rPr lang="en-GB" sz="3100" dirty="0" smtClean="0"/>
              <a:t>to </a:t>
            </a:r>
          </a:p>
          <a:p>
            <a:pPr lvl="1">
              <a:buFont typeface="Wingdings" pitchFamily="2" charset="2"/>
              <a:buChar char="ü"/>
            </a:pPr>
            <a:r>
              <a:rPr lang="en-GB" sz="2800" dirty="0" smtClean="0"/>
              <a:t> Recover batteries</a:t>
            </a:r>
          </a:p>
          <a:p>
            <a:pPr lvl="1">
              <a:buFont typeface="Wingdings" pitchFamily="2" charset="2"/>
              <a:buChar char="ü"/>
            </a:pPr>
            <a:r>
              <a:rPr lang="en-GB" sz="2800" dirty="0" smtClean="0"/>
              <a:t> Charge batteries</a:t>
            </a:r>
          </a:p>
          <a:p>
            <a:pPr lvl="1">
              <a:buFont typeface="Wingdings" pitchFamily="2" charset="2"/>
              <a:buChar char="ü"/>
            </a:pPr>
            <a:r>
              <a:rPr lang="en-GB" sz="2800" dirty="0" smtClean="0"/>
              <a:t> Maintain batteries</a:t>
            </a:r>
          </a:p>
          <a:p>
            <a:pPr lvl="1"/>
            <a:endParaRPr lang="en-GB" sz="2800" dirty="0" smtClean="0"/>
          </a:p>
          <a:p>
            <a:pPr>
              <a:buFont typeface="Wingdings" pitchFamily="2" charset="2"/>
              <a:buChar char="q"/>
            </a:pPr>
            <a:r>
              <a:rPr lang="en-GB" sz="3200" dirty="0" smtClean="0"/>
              <a:t> Maximise battery life</a:t>
            </a:r>
          </a:p>
          <a:p>
            <a:pPr>
              <a:buFont typeface="Wingdings" pitchFamily="2" charset="2"/>
              <a:buChar char="q"/>
            </a:pPr>
            <a:r>
              <a:rPr lang="en-GB" sz="3200" dirty="0" smtClean="0"/>
              <a:t> Reduce operator costs </a:t>
            </a:r>
          </a:p>
          <a:p>
            <a:pPr>
              <a:buFont typeface="Wingdings" pitchFamily="2" charset="2"/>
              <a:buChar char="q"/>
            </a:pPr>
            <a:r>
              <a:rPr lang="en-GB" sz="3200" dirty="0" smtClean="0"/>
              <a:t> Ensure vehicle reliability</a:t>
            </a:r>
            <a:endParaRPr lang="en-GB" sz="3200" dirty="0"/>
          </a:p>
        </p:txBody>
      </p:sp>
      <p:pic>
        <p:nvPicPr>
          <p:cNvPr id="3" name="Picture 2" descr="MUS_4.3_clamps_eyelets_manual_coated[1].tif"/>
          <p:cNvPicPr>
            <a:picLocks noChangeAspect="1"/>
          </p:cNvPicPr>
          <p:nvPr/>
        </p:nvPicPr>
        <p:blipFill>
          <a:blip r:embed="rId2" cstate="print"/>
          <a:srcRect l="6111" t="24113" r="24184" b="15750"/>
          <a:stretch>
            <a:fillRect/>
          </a:stretch>
        </p:blipFill>
        <p:spPr bwMode="auto">
          <a:xfrm>
            <a:off x="5256213" y="1098550"/>
            <a:ext cx="3887787" cy="549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28600" y="152400"/>
            <a:ext cx="396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CTEK Technology Promise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Battery Charger or Toaster?</a:t>
            </a:r>
            <a:endParaRPr lang="en-US" dirty="0"/>
          </a:p>
        </p:txBody>
      </p:sp>
      <p:pic>
        <p:nvPicPr>
          <p:cNvPr id="3" name="Content Placeholder 3" descr="toaster-charger-fullpage"/>
          <p:cNvPicPr>
            <a:picLocks noChangeAspect="1" noChangeArrowheads="1"/>
          </p:cNvPicPr>
          <p:nvPr/>
        </p:nvPicPr>
        <p:blipFill>
          <a:blip r:embed="rId2" cstate="print"/>
          <a:srcRect l="18102" r="19992"/>
          <a:stretch>
            <a:fillRect/>
          </a:stretch>
        </p:blipFill>
        <p:spPr>
          <a:xfrm>
            <a:off x="1357313" y="1752600"/>
            <a:ext cx="6567487" cy="4398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Battery Charger </a:t>
            </a:r>
            <a:r>
              <a:rPr lang="en-US" dirty="0" smtClean="0"/>
              <a:t>Evolution</a:t>
            </a:r>
            <a:endParaRPr lang="en-US" dirty="0"/>
          </a:p>
        </p:txBody>
      </p:sp>
      <p:pic>
        <p:nvPicPr>
          <p:cNvPr id="3" name="Picture 9" descr="human-evolution.gif"/>
          <p:cNvPicPr>
            <a:picLocks noChangeAspect="1"/>
          </p:cNvPicPr>
          <p:nvPr/>
        </p:nvPicPr>
        <p:blipFill>
          <a:blip r:embed="rId2" cstate="print"/>
          <a:srcRect t="10539"/>
          <a:stretch>
            <a:fillRect/>
          </a:stretch>
        </p:blipFill>
        <p:spPr bwMode="auto">
          <a:xfrm>
            <a:off x="228600" y="1143000"/>
            <a:ext cx="8610600" cy="432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Content Placeholder 3" descr="toaster-charger-fullpage"/>
          <p:cNvPicPr>
            <a:picLocks noChangeAspect="1" noChangeArrowheads="1"/>
          </p:cNvPicPr>
          <p:nvPr/>
        </p:nvPicPr>
        <p:blipFill>
          <a:blip r:embed="rId3" cstate="print"/>
          <a:srcRect l="18102" r="19992"/>
          <a:stretch>
            <a:fillRect/>
          </a:stretch>
        </p:blipFill>
        <p:spPr>
          <a:xfrm>
            <a:off x="228600" y="4572000"/>
            <a:ext cx="2014538" cy="142240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8" name="Picture 7" descr="ctek_mus_3300_raw.jpg"/>
          <p:cNvPicPr>
            <a:picLocks noChangeAspect="1"/>
          </p:cNvPicPr>
          <p:nvPr/>
        </p:nvPicPr>
        <p:blipFill>
          <a:blip r:embed="rId4" cstate="print"/>
          <a:srcRect t="25000" b="20833"/>
          <a:stretch>
            <a:fillRect/>
          </a:stretch>
        </p:blipFill>
        <p:spPr>
          <a:xfrm>
            <a:off x="5410200" y="4648200"/>
            <a:ext cx="3505200" cy="14478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26" name="Picture 2" descr="http://images.lowes.com/product/converted/617977/617977108761l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4495800"/>
            <a:ext cx="1676400" cy="16002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1028" name="Picture 4" descr="http://store.valueaccessories.net/ProductImages/southern/MS017102-1.jpg"/>
          <p:cNvPicPr>
            <a:picLocks noChangeAspect="1" noChangeArrowheads="1"/>
          </p:cNvPicPr>
          <p:nvPr/>
        </p:nvPicPr>
        <p:blipFill>
          <a:blip r:embed="rId6" cstate="print"/>
          <a:srcRect b="22917"/>
          <a:stretch>
            <a:fillRect/>
          </a:stretch>
        </p:blipFill>
        <p:spPr bwMode="auto">
          <a:xfrm>
            <a:off x="3657600" y="4627562"/>
            <a:ext cx="1905000" cy="1468438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1" name="Rectangle 10"/>
          <p:cNvSpPr/>
          <p:nvPr/>
        </p:nvSpPr>
        <p:spPr>
          <a:xfrm>
            <a:off x="228600" y="609600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     Linear </a:t>
            </a:r>
            <a:r>
              <a:rPr lang="en-GB" dirty="0" smtClean="0"/>
              <a:t>Basic          </a:t>
            </a:r>
            <a:r>
              <a:rPr lang="en-GB" dirty="0" smtClean="0"/>
              <a:t>Linear </a:t>
            </a:r>
            <a:r>
              <a:rPr lang="en-GB" dirty="0" smtClean="0"/>
              <a:t>Automatic       </a:t>
            </a:r>
            <a:r>
              <a:rPr lang="en-GB" dirty="0" smtClean="0"/>
              <a:t>Intelligent                  </a:t>
            </a:r>
            <a:r>
              <a:rPr lang="en-GB" dirty="0" err="1" smtClean="0"/>
              <a:t>Intelligent</a:t>
            </a:r>
            <a:r>
              <a:rPr lang="en-GB" dirty="0" smtClean="0"/>
              <a:t> Multi Stage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Basic Battery Construction</a:t>
            </a:r>
            <a:endParaRPr lang="en-US" dirty="0"/>
          </a:p>
        </p:txBody>
      </p:sp>
      <p:pic>
        <p:nvPicPr>
          <p:cNvPr id="3" name="Content Placeholder 5" descr="pg04b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2032000"/>
            <a:ext cx="4346575" cy="432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2438400"/>
            <a:ext cx="457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Batteries are made of five basic components: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A resilient plastic container. (1)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Positive (lead dioxide)and </a:t>
            </a:r>
            <a:r>
              <a:rPr lang="en-GB" dirty="0" smtClean="0"/>
              <a:t>negative </a:t>
            </a:r>
            <a:r>
              <a:rPr lang="en-GB" dirty="0" smtClean="0"/>
              <a:t>(sponge lead) plates.(2)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Plate separators.(3) 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Electrolyte, a solution of </a:t>
            </a:r>
            <a:r>
              <a:rPr lang="en-GB" dirty="0" err="1" smtClean="0"/>
              <a:t>sulfuric</a:t>
            </a:r>
            <a:r>
              <a:rPr lang="en-GB" dirty="0" smtClean="0"/>
              <a:t> acid and water ‘battery acid’. (4)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Terminal Posts; the connection point between the battery and whatever it powers. (5)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Most warranty returns are just undercharged!</a:t>
            </a:r>
            <a:endParaRPr lang="en-US" dirty="0"/>
          </a:p>
        </p:txBody>
      </p:sp>
      <p:graphicFrame>
        <p:nvGraphicFramePr>
          <p:cNvPr id="18434" name="Object 3"/>
          <p:cNvGraphicFramePr>
            <a:graphicFrameLocks noGrp="1" noChangeAspect="1"/>
          </p:cNvGraphicFramePr>
          <p:nvPr/>
        </p:nvGraphicFramePr>
        <p:xfrm>
          <a:off x="473075" y="1209675"/>
          <a:ext cx="8137525" cy="5195888"/>
        </p:xfrm>
        <a:graphic>
          <a:graphicData uri="http://schemas.openxmlformats.org/presentationml/2006/ole">
            <p:oleObj spid="_x0000_s18434" name="Diagram" r:id="rId3" imgW="6600864" imgH="4400457" progId="MSGraph.Chart.8">
              <p:embed followColorScheme="full"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1524000" y="3276600"/>
            <a:ext cx="2925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178 returns evaluated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Battery Problems </a:t>
            </a:r>
            <a:r>
              <a:rPr lang="en-US" dirty="0" smtClean="0"/>
              <a:t>and </a:t>
            </a:r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Rektangel med rundade hörn 17"/>
          <p:cNvSpPr/>
          <p:nvPr/>
        </p:nvSpPr>
        <p:spPr>
          <a:xfrm>
            <a:off x="0" y="3810000"/>
            <a:ext cx="9144000" cy="300513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sv-SE" b="1" dirty="0" smtClean="0">
                <a:solidFill>
                  <a:srgbClr val="FF0000"/>
                </a:solidFill>
              </a:rPr>
              <a:t>CTEK SOLUTIONS</a:t>
            </a:r>
            <a:endParaRPr lang="sv-SE" b="1" dirty="0">
              <a:solidFill>
                <a:srgbClr val="FF0000"/>
              </a:solidFill>
            </a:endParaRPr>
          </a:p>
        </p:txBody>
      </p:sp>
      <p:pic>
        <p:nvPicPr>
          <p:cNvPr id="4" name="Picture 5" descr="sulfatio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4221163"/>
            <a:ext cx="2957513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8 steps cop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9750" y="4365625"/>
            <a:ext cx="300513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stratified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2838" y="4233863"/>
            <a:ext cx="2916237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838200" y="3886200"/>
            <a:ext cx="1325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De-</a:t>
            </a:r>
            <a:r>
              <a:rPr lang="en-US" dirty="0" err="1" smtClean="0">
                <a:solidFill>
                  <a:srgbClr val="FF0000"/>
                </a:solidFill>
              </a:rPr>
              <a:t>sulfation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0" y="3886200"/>
            <a:ext cx="1586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Charge Control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10400" y="3886200"/>
            <a:ext cx="1308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Recondition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066800"/>
            <a:ext cx="2521196" cy="2522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990600" y="1143000"/>
            <a:ext cx="1013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Sulfation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1066800"/>
            <a:ext cx="251460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3" name="Rectangle 12"/>
          <p:cNvSpPr/>
          <p:nvPr/>
        </p:nvSpPr>
        <p:spPr>
          <a:xfrm>
            <a:off x="3920806" y="1143000"/>
            <a:ext cx="1260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Overcharge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7515" y="1066801"/>
            <a:ext cx="251168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5" name="Rectangle 14"/>
          <p:cNvSpPr/>
          <p:nvPr/>
        </p:nvSpPr>
        <p:spPr>
          <a:xfrm>
            <a:off x="6858000" y="1219200"/>
            <a:ext cx="1382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Stratification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95600" y="6248400"/>
            <a:ext cx="34457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600" b="1" dirty="0" smtClean="0">
                <a:solidFill>
                  <a:srgbClr val="FF0000"/>
                </a:solidFill>
              </a:rPr>
              <a:t>CTEK SOLUTIONS</a:t>
            </a:r>
            <a:endParaRPr lang="sv-SE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cs typeface="Arial" charset="0"/>
              </a:rPr>
              <a:t>Award-winning Accessories</a:t>
            </a:r>
            <a:r>
              <a:rPr lang="en-US" b="1" dirty="0" smtClean="0">
                <a:solidFill>
                  <a:schemeClr val="bg1"/>
                </a:solidFill>
                <a:cs typeface="Arial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cs typeface="Arial" charset="0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1066800"/>
            <a:ext cx="4572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cs typeface="Arial" pitchFamily="34" charset="0"/>
              </a:rPr>
              <a:t>TattleTail</a:t>
            </a:r>
            <a:r>
              <a:rPr lang="en-US" sz="2400" b="1" dirty="0" smtClean="0">
                <a:solidFill>
                  <a:schemeClr val="bg1"/>
                </a:solidFill>
                <a:cs typeface="Arial" pitchFamily="34" charset="0"/>
              </a:rPr>
              <a:t> Battery Status Indicator</a:t>
            </a:r>
            <a:endParaRPr lang="en-US" sz="2400" b="1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dirty="0" smtClean="0">
                <a:solidFill>
                  <a:schemeClr val="bg1"/>
                </a:solidFill>
                <a:cs typeface="Arial" pitchFamily="34" charset="0"/>
              </a:rPr>
              <a:t>Constant indication of batteries state of charge through L.E.D. display!  The CTEK Chargers then plug directly into the Comfort Indicator</a:t>
            </a:r>
            <a:endParaRPr lang="en-US" dirty="0"/>
          </a:p>
        </p:txBody>
      </p:sp>
      <p:pic>
        <p:nvPicPr>
          <p:cNvPr id="4" name="Picture 11" descr="indicator ligh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998914"/>
            <a:ext cx="3930651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TEK_Indicator_CigPlug_White.jpg"/>
          <p:cNvPicPr>
            <a:picLocks noChangeAspect="1"/>
          </p:cNvPicPr>
          <p:nvPr/>
        </p:nvPicPr>
        <p:blipFill>
          <a:blip r:embed="rId3" cstate="print"/>
          <a:srcRect l="16000" t="19000" r="24000" b="6000"/>
          <a:stretch>
            <a:fillRect/>
          </a:stretch>
        </p:blipFill>
        <p:spPr>
          <a:xfrm>
            <a:off x="313765" y="3048000"/>
            <a:ext cx="3953435" cy="3200400"/>
          </a:xfrm>
          <a:prstGeom prst="rect">
            <a:avLst/>
          </a:prstGeom>
        </p:spPr>
      </p:pic>
      <p:pic>
        <p:nvPicPr>
          <p:cNvPr id="6" name="Picture 5" descr="CTEK_indicator_Eyelet_GY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1066800"/>
            <a:ext cx="4495800" cy="2742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EK_MUS_4.3_Black.jpg"/>
          <p:cNvPicPr>
            <a:picLocks noChangeAspect="1"/>
          </p:cNvPicPr>
          <p:nvPr/>
        </p:nvPicPr>
        <p:blipFill>
          <a:blip r:embed="rId2" cstate="print"/>
          <a:srcRect l="31667" t="25000" r="18333" b="28750"/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27242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/>
              <a:t>Connect and forget!</a:t>
            </a:r>
            <a:endParaRPr lang="en-US" sz="2400" b="1" i="1" dirty="0"/>
          </a:p>
        </p:txBody>
      </p:sp>
      <p:sp>
        <p:nvSpPr>
          <p:cNvPr id="4" name="Rectangle 3"/>
          <p:cNvSpPr/>
          <p:nvPr/>
        </p:nvSpPr>
        <p:spPr>
          <a:xfrm>
            <a:off x="5715000" y="186431"/>
            <a:ext cx="3429000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70000"/>
              </a:lnSpc>
            </a:pPr>
            <a:r>
              <a:rPr lang="en-US" b="1" dirty="0" smtClean="0"/>
              <a:t>Worry-free operation </a:t>
            </a:r>
          </a:p>
          <a:p>
            <a:pPr marL="457200" indent="-457200">
              <a:lnSpc>
                <a:spcPct val="70000"/>
              </a:lnSpc>
            </a:pPr>
            <a:r>
              <a:rPr lang="en-US" b="1" dirty="0" smtClean="0"/>
              <a:t>Maximized battery life &amp; capacity</a:t>
            </a:r>
          </a:p>
          <a:p>
            <a:pPr marL="457200" indent="-457200">
              <a:lnSpc>
                <a:spcPct val="70000"/>
              </a:lnSpc>
            </a:pPr>
            <a:r>
              <a:rPr lang="en-US" b="1" dirty="0" smtClean="0"/>
              <a:t>Easy-to-use</a:t>
            </a:r>
            <a:endParaRPr lang="en-US" b="1" dirty="0" smtClean="0"/>
          </a:p>
          <a:p>
            <a:pPr marL="457200" indent="-457200">
              <a:lnSpc>
                <a:spcPct val="70000"/>
              </a:lnSpc>
            </a:pPr>
            <a:r>
              <a:rPr lang="en-US" b="1" dirty="0" smtClean="0"/>
              <a:t>Multiple applications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19600" y="1219200"/>
            <a:ext cx="21451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Reconditions </a:t>
            </a:r>
            <a:endParaRPr lang="sv-SE" b="1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sv-SE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Discharged </a:t>
            </a:r>
            <a:r>
              <a:rPr lang="sv-SE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Batteries</a:t>
            </a:r>
            <a:endParaRPr lang="sv-SE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Line 34"/>
          <p:cNvSpPr>
            <a:spLocks noChangeShapeType="1"/>
          </p:cNvSpPr>
          <p:nvPr/>
        </p:nvSpPr>
        <p:spPr bwMode="auto">
          <a:xfrm flipH="1">
            <a:off x="4190999" y="1828800"/>
            <a:ext cx="1089024" cy="1752600"/>
          </a:xfrm>
          <a:prstGeom prst="line">
            <a:avLst/>
          </a:prstGeom>
          <a:noFill/>
          <a:ln w="28575">
            <a:solidFill>
              <a:srgbClr val="4671AA"/>
            </a:solidFill>
            <a:round/>
            <a:headEnd/>
            <a:tailEnd type="arrow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514600" y="1295400"/>
            <a:ext cx="1828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Reliable &amp; Waterproof</a:t>
            </a:r>
            <a:endParaRPr lang="sv-SE" b="1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sv-SE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Sealed Design</a:t>
            </a:r>
            <a:endParaRPr lang="sv-SE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2895600" y="2133600"/>
            <a:ext cx="152400" cy="609600"/>
          </a:xfrm>
          <a:prstGeom prst="line">
            <a:avLst/>
          </a:prstGeom>
          <a:noFill/>
          <a:ln w="28575">
            <a:solidFill>
              <a:srgbClr val="4671AA"/>
            </a:solidFill>
            <a:round/>
            <a:headEnd/>
            <a:tailEnd type="arrow" w="med" len="med"/>
          </a:ln>
        </p:spPr>
        <p:txBody>
          <a:bodyPr wrap="square">
            <a:spAutoFit/>
          </a:bodyPr>
          <a:lstStyle/>
          <a:p>
            <a:endParaRPr lang="en-US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7400" y="5410200"/>
            <a:ext cx="243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User-Friendly, </a:t>
            </a:r>
          </a:p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Foolproof Modes</a:t>
            </a:r>
            <a:endParaRPr lang="en-US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 flipV="1">
            <a:off x="2895601" y="3886200"/>
            <a:ext cx="609600" cy="1524000"/>
          </a:xfrm>
          <a:prstGeom prst="line">
            <a:avLst/>
          </a:prstGeom>
          <a:noFill/>
          <a:ln w="28575">
            <a:solidFill>
              <a:srgbClr val="4671AA"/>
            </a:solidFill>
            <a:round/>
            <a:headEnd/>
            <a:tailEnd type="arrow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 flipV="1">
            <a:off x="2895600" y="3810000"/>
            <a:ext cx="814387" cy="1600200"/>
          </a:xfrm>
          <a:prstGeom prst="line">
            <a:avLst/>
          </a:prstGeom>
          <a:noFill/>
          <a:ln w="28575">
            <a:solidFill>
              <a:srgbClr val="4671AA"/>
            </a:solidFill>
            <a:round/>
            <a:headEnd/>
            <a:tailEnd type="arrow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 flipV="1">
            <a:off x="2895600" y="3733800"/>
            <a:ext cx="1042987" cy="1676400"/>
          </a:xfrm>
          <a:prstGeom prst="line">
            <a:avLst/>
          </a:prstGeom>
          <a:noFill/>
          <a:ln w="28575">
            <a:solidFill>
              <a:srgbClr val="4671AA"/>
            </a:solidFill>
            <a:round/>
            <a:headEnd/>
            <a:tailEnd type="arrow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38600" y="4419600"/>
            <a:ext cx="2438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Perfect for </a:t>
            </a:r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AGM &amp; GEL</a:t>
            </a:r>
            <a:endParaRPr lang="en-US" b="1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Optima/Odyssey</a:t>
            </a:r>
          </a:p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batteries</a:t>
            </a:r>
            <a:endParaRPr lang="en-US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Line 24"/>
          <p:cNvSpPr>
            <a:spLocks noChangeShapeType="1"/>
          </p:cNvSpPr>
          <p:nvPr/>
        </p:nvSpPr>
        <p:spPr bwMode="auto">
          <a:xfrm flipH="1" flipV="1">
            <a:off x="3962400" y="3733800"/>
            <a:ext cx="685800" cy="762000"/>
          </a:xfrm>
          <a:prstGeom prst="line">
            <a:avLst/>
          </a:prstGeom>
          <a:noFill/>
          <a:ln w="28575">
            <a:solidFill>
              <a:srgbClr val="4671AA"/>
            </a:solidFill>
            <a:round/>
            <a:headEnd/>
            <a:tailEnd type="arrow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1600200"/>
            <a:ext cx="21900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Multiple Connection </a:t>
            </a:r>
          </a:p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Options</a:t>
            </a:r>
            <a:endParaRPr lang="en-US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Line 21"/>
          <p:cNvSpPr>
            <a:spLocks noChangeShapeType="1"/>
          </p:cNvSpPr>
          <p:nvPr/>
        </p:nvSpPr>
        <p:spPr bwMode="auto">
          <a:xfrm flipH="1">
            <a:off x="533400" y="1981200"/>
            <a:ext cx="579438" cy="1676400"/>
          </a:xfrm>
          <a:prstGeom prst="line">
            <a:avLst/>
          </a:prstGeom>
          <a:noFill/>
          <a:ln w="28575">
            <a:solidFill>
              <a:srgbClr val="4671AA"/>
            </a:solidFill>
            <a:round/>
            <a:headEnd/>
            <a:tailEnd type="arrow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113115" y="5410200"/>
            <a:ext cx="30308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Unmatched Safety Features:</a:t>
            </a:r>
          </a:p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Spark, Short Circuit &amp; Reverse </a:t>
            </a:r>
          </a:p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Polarity Protected</a:t>
            </a:r>
            <a:endParaRPr lang="en-US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 flipH="1">
            <a:off x="4800599" y="5699124"/>
            <a:ext cx="1395413" cy="625475"/>
          </a:xfrm>
          <a:prstGeom prst="line">
            <a:avLst/>
          </a:prstGeom>
          <a:noFill/>
          <a:ln w="28575">
            <a:solidFill>
              <a:srgbClr val="4671AA"/>
            </a:solidFill>
            <a:round/>
            <a:headEnd/>
            <a:tailEnd type="arrow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239000" y="3962400"/>
            <a:ext cx="17018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Safe on Vehicle </a:t>
            </a:r>
          </a:p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Electronics:</a:t>
            </a:r>
          </a:p>
          <a:p>
            <a:r>
              <a:rPr lang="en-US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Surge Protected</a:t>
            </a:r>
            <a:endParaRPr lang="en-US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 flipH="1" flipV="1">
            <a:off x="7924799" y="2895599"/>
            <a:ext cx="252413" cy="1127125"/>
          </a:xfrm>
          <a:prstGeom prst="line">
            <a:avLst/>
          </a:prstGeom>
          <a:noFill/>
          <a:ln w="28575">
            <a:solidFill>
              <a:srgbClr val="4671AA"/>
            </a:solidFill>
            <a:round/>
            <a:headEnd/>
            <a:tailEnd type="arrow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 Steps to Perfect Batteries</a:t>
            </a:r>
            <a:endParaRPr lang="en-US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52400" y="2971800"/>
            <a:ext cx="8762999" cy="3581400"/>
            <a:chOff x="624" y="1008"/>
            <a:chExt cx="4800" cy="1618"/>
          </a:xfrm>
        </p:grpSpPr>
        <p:pic>
          <p:nvPicPr>
            <p:cNvPr id="4" name="Picture 3" descr="åttastegskurv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1008"/>
              <a:ext cx="4800" cy="1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25"/>
            <p:cNvSpPr txBox="1">
              <a:spLocks noChangeArrowheads="1"/>
            </p:cNvSpPr>
            <p:nvPr/>
          </p:nvSpPr>
          <p:spPr bwMode="auto">
            <a:xfrm>
              <a:off x="703" y="1044"/>
              <a:ext cx="494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0"/>
                </a:buClr>
              </a:pPr>
              <a:r>
                <a:rPr lang="sv-SE" sz="900" b="1" dirty="0">
                  <a:solidFill>
                    <a:srgbClr val="000000"/>
                  </a:solidFill>
                  <a:latin typeface="Arial Narrow" pitchFamily="34" charset="0"/>
                  <a:cs typeface="Times New Roman" pitchFamily="18" charset="0"/>
                </a:rPr>
                <a:t>Desulphation</a:t>
              </a:r>
            </a:p>
          </p:txBody>
        </p:sp>
        <p:sp>
          <p:nvSpPr>
            <p:cNvPr id="6" name="Text Box 26"/>
            <p:cNvSpPr txBox="1">
              <a:spLocks noChangeArrowheads="1"/>
            </p:cNvSpPr>
            <p:nvPr/>
          </p:nvSpPr>
          <p:spPr bwMode="auto">
            <a:xfrm>
              <a:off x="3034" y="1044"/>
              <a:ext cx="343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0"/>
                </a:buClr>
              </a:pPr>
              <a:r>
                <a:rPr lang="sv-SE" sz="900" b="1" dirty="0">
                  <a:solidFill>
                    <a:srgbClr val="000000"/>
                  </a:solidFill>
                  <a:latin typeface="Arial Narrow" pitchFamily="34" charset="0"/>
                  <a:cs typeface="Times New Roman" pitchFamily="18" charset="0"/>
                </a:rPr>
                <a:t>Analyze</a:t>
              </a:r>
            </a:p>
          </p:txBody>
        </p:sp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330" y="1044"/>
              <a:ext cx="385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0"/>
                </a:buClr>
              </a:pPr>
              <a:r>
                <a:rPr lang="sv-SE" sz="900" b="1" dirty="0">
                  <a:solidFill>
                    <a:srgbClr val="000000"/>
                  </a:solidFill>
                  <a:latin typeface="Arial Narrow" pitchFamily="34" charset="0"/>
                  <a:cs typeface="Times New Roman" pitchFamily="18" charset="0"/>
                </a:rPr>
                <a:t>Soft Start</a:t>
              </a:r>
            </a:p>
          </p:txBody>
        </p:sp>
        <p:sp>
          <p:nvSpPr>
            <p:cNvPr id="8" name="Text Box 28"/>
            <p:cNvSpPr txBox="1">
              <a:spLocks noChangeArrowheads="1"/>
            </p:cNvSpPr>
            <p:nvPr/>
          </p:nvSpPr>
          <p:spPr bwMode="auto">
            <a:xfrm>
              <a:off x="4821" y="1044"/>
              <a:ext cx="275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0"/>
                </a:buClr>
              </a:pPr>
              <a:r>
                <a:rPr lang="sv-SE" sz="900" b="1" dirty="0">
                  <a:solidFill>
                    <a:srgbClr val="000000"/>
                  </a:solidFill>
                  <a:latin typeface="Arial Narrow" pitchFamily="34" charset="0"/>
                  <a:cs typeface="Times New Roman" pitchFamily="18" charset="0"/>
                </a:rPr>
                <a:t>Pulse</a:t>
              </a:r>
            </a:p>
          </p:txBody>
        </p:sp>
        <p:sp>
          <p:nvSpPr>
            <p:cNvPr id="9" name="Text Box 29"/>
            <p:cNvSpPr txBox="1">
              <a:spLocks noChangeArrowheads="1"/>
            </p:cNvSpPr>
            <p:nvPr/>
          </p:nvSpPr>
          <p:spPr bwMode="auto">
            <a:xfrm>
              <a:off x="2431" y="1044"/>
              <a:ext cx="434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0"/>
                </a:buClr>
              </a:pPr>
              <a:r>
                <a:rPr lang="sv-SE" sz="900" b="1" dirty="0">
                  <a:solidFill>
                    <a:srgbClr val="000000"/>
                  </a:solidFill>
                  <a:latin typeface="Arial Narrow" pitchFamily="34" charset="0"/>
                  <a:cs typeface="Times New Roman" pitchFamily="18" charset="0"/>
                </a:rPr>
                <a:t>Absorption</a:t>
              </a:r>
            </a:p>
          </p:txBody>
        </p:sp>
        <p:sp>
          <p:nvSpPr>
            <p:cNvPr id="10" name="Text Box 30"/>
            <p:cNvSpPr txBox="1">
              <a:spLocks noChangeArrowheads="1"/>
            </p:cNvSpPr>
            <p:nvPr/>
          </p:nvSpPr>
          <p:spPr bwMode="auto">
            <a:xfrm>
              <a:off x="4262" y="1044"/>
              <a:ext cx="259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0"/>
                </a:buClr>
              </a:pPr>
              <a:r>
                <a:rPr lang="sv-SE" sz="900" b="1" dirty="0">
                  <a:solidFill>
                    <a:srgbClr val="000000"/>
                  </a:solidFill>
                  <a:latin typeface="Arial Narrow" pitchFamily="34" charset="0"/>
                  <a:cs typeface="Times New Roman" pitchFamily="18" charset="0"/>
                </a:rPr>
                <a:t>Float</a:t>
              </a:r>
            </a:p>
          </p:txBody>
        </p:sp>
        <p:sp>
          <p:nvSpPr>
            <p:cNvPr id="11" name="Text Box 31"/>
            <p:cNvSpPr txBox="1">
              <a:spLocks noChangeArrowheads="1"/>
            </p:cNvSpPr>
            <p:nvPr/>
          </p:nvSpPr>
          <p:spPr bwMode="auto">
            <a:xfrm>
              <a:off x="1958" y="1044"/>
              <a:ext cx="246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0"/>
                </a:buClr>
              </a:pPr>
              <a:r>
                <a:rPr lang="sv-SE" sz="900" b="1" dirty="0">
                  <a:solidFill>
                    <a:srgbClr val="000000"/>
                  </a:solidFill>
                  <a:latin typeface="Arial Narrow" pitchFamily="34" charset="0"/>
                  <a:cs typeface="Times New Roman" pitchFamily="18" charset="0"/>
                </a:rPr>
                <a:t>Bulk</a:t>
              </a:r>
            </a:p>
          </p:txBody>
        </p:sp>
        <p:sp>
          <p:nvSpPr>
            <p:cNvPr id="12" name="Text Box 32"/>
            <p:cNvSpPr txBox="1">
              <a:spLocks noChangeArrowheads="1"/>
            </p:cNvSpPr>
            <p:nvPr/>
          </p:nvSpPr>
          <p:spPr bwMode="auto">
            <a:xfrm>
              <a:off x="3592" y="1044"/>
              <a:ext cx="461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0"/>
                </a:buClr>
              </a:pPr>
              <a:r>
                <a:rPr lang="sv-SE" sz="900" b="1" dirty="0">
                  <a:solidFill>
                    <a:srgbClr val="000000"/>
                  </a:solidFill>
                  <a:latin typeface="Arial Narrow" pitchFamily="34" charset="0"/>
                  <a:cs typeface="Times New Roman" pitchFamily="18" charset="0"/>
                </a:rPr>
                <a:t>Recondition</a:t>
              </a:r>
            </a:p>
          </p:txBody>
        </p:sp>
      </p:grpSp>
      <p:pic>
        <p:nvPicPr>
          <p:cNvPr id="13" name="Picture 6" descr="8 steps cop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143000"/>
            <a:ext cx="300513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243</Words>
  <Application>Microsoft Office PowerPoint</Application>
  <PresentationFormat>On-screen Show (4:3)</PresentationFormat>
  <Paragraphs>65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Microsoft Graph-diagram</vt:lpstr>
      <vt:lpstr>Slide 1</vt:lpstr>
      <vt:lpstr>Slide 2</vt:lpstr>
      <vt:lpstr>Slide 3</vt:lpstr>
      <vt:lpstr>Battery Charger or Toaster?</vt:lpstr>
      <vt:lpstr>Battery Charger Evolution</vt:lpstr>
      <vt:lpstr>Basic Battery Construction</vt:lpstr>
      <vt:lpstr>Most warranty returns are just undercharged!</vt:lpstr>
      <vt:lpstr>Battery Problems and Solutions</vt:lpstr>
      <vt:lpstr>Award-winning Accessories </vt:lpstr>
      <vt:lpstr>Slide 10</vt:lpstr>
      <vt:lpstr>8 Steps to Perfect Batteries</vt:lpstr>
    </vt:vector>
  </TitlesOfParts>
  <Company>The Marx Grouip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mingram</cp:lastModifiedBy>
  <cp:revision>14</cp:revision>
  <dcterms:created xsi:type="dcterms:W3CDTF">2013-11-01T18:28:29Z</dcterms:created>
  <dcterms:modified xsi:type="dcterms:W3CDTF">2013-11-15T21:41:18Z</dcterms:modified>
</cp:coreProperties>
</file>